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Corsiva" panose="020B0604020202020204" charset="0"/>
      <p:regular r:id="rId9"/>
      <p:bold r:id="rId10"/>
      <p:italic r:id="rId11"/>
      <p:boldItalic r:id="rId12"/>
    </p:embeddedFont>
    <p:embeddedFont>
      <p:font typeface="Syncopate" panose="020B0604020202020204" charset="0"/>
      <p:regular r:id="rId13"/>
      <p:bold r:id="rId14"/>
    </p:embeddedFont>
    <p:embeddedFont>
      <p:font typeface="Pacifico" panose="020B0604020202020204" charset="0"/>
      <p:regular r:id="rId15"/>
    </p:embeddedFont>
    <p:embeddedFont>
      <p:font typeface="Caveat" panose="020B0604020202020204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82" y="14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810ac301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810ac301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in basic rules to quickbreads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1964198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1964198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1964198d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1964198d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810ac3012_0_2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810ac3012_0_2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810ac3012_0_2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4810ac3012_0_2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4810ac3012_0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4810ac3012_0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and Round Single Corner Rectangle 7"/>
          <p:cNvSpPr/>
          <p:nvPr/>
        </p:nvSpPr>
        <p:spPr>
          <a:xfrm>
            <a:off x="7744683" y="1360912"/>
            <a:ext cx="1191502" cy="805195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2736265" y="1360912"/>
            <a:ext cx="5008418" cy="8051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Oval 2"/>
          <p:cNvSpPr/>
          <p:nvPr/>
        </p:nvSpPr>
        <p:spPr>
          <a:xfrm>
            <a:off x="2812462" y="203807"/>
            <a:ext cx="4668982" cy="11571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" name="Group 5"/>
          <p:cNvGrpSpPr/>
          <p:nvPr/>
        </p:nvGrpSpPr>
        <p:grpSpPr>
          <a:xfrm>
            <a:off x="56021" y="97374"/>
            <a:ext cx="2732025" cy="2427000"/>
            <a:chOff x="56021" y="97374"/>
            <a:chExt cx="2732025" cy="2427000"/>
          </a:xfrm>
        </p:grpSpPr>
        <p:pic>
          <p:nvPicPr>
            <p:cNvPr id="54" name="Google Shape;54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700000">
              <a:off x="396471" y="320274"/>
              <a:ext cx="1981200" cy="1981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5" name="Google Shape;55;p13"/>
            <p:cNvSpPr txBox="1"/>
            <p:nvPr/>
          </p:nvSpPr>
          <p:spPr>
            <a:xfrm>
              <a:off x="1545446" y="1087974"/>
              <a:ext cx="1242600" cy="44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 dirty="0">
                  <a:latin typeface="Syncopate"/>
                  <a:ea typeface="Syncopate"/>
                  <a:cs typeface="Syncopate"/>
                  <a:sym typeface="Syncopate"/>
                </a:rPr>
                <a:t>Create</a:t>
              </a:r>
              <a:endParaRPr b="1" dirty="0">
                <a:latin typeface="Syncopate"/>
                <a:ea typeface="Syncopate"/>
                <a:cs typeface="Syncopate"/>
                <a:sym typeface="Syncopate"/>
              </a:endParaRPr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56021" y="1087974"/>
              <a:ext cx="1110900" cy="44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latin typeface="Syncopate"/>
                  <a:ea typeface="Syncopate"/>
                  <a:cs typeface="Syncopate"/>
                  <a:sym typeface="Syncopate"/>
                </a:rPr>
                <a:t>Share</a:t>
              </a:r>
              <a:endParaRPr b="1">
                <a:latin typeface="Syncopate"/>
                <a:ea typeface="Syncopate"/>
                <a:cs typeface="Syncopate"/>
                <a:sym typeface="Syncopate"/>
              </a:endParaRPr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825671" y="2078574"/>
              <a:ext cx="1242600" cy="44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latin typeface="Syncopate"/>
                  <a:ea typeface="Syncopate"/>
                  <a:cs typeface="Syncopate"/>
                  <a:sym typeface="Syncopate"/>
                </a:rPr>
                <a:t>Assess</a:t>
              </a:r>
              <a:endParaRPr b="1">
                <a:latin typeface="Syncopate"/>
                <a:ea typeface="Syncopate"/>
                <a:cs typeface="Syncopate"/>
                <a:sym typeface="Syncopate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925671" y="97374"/>
              <a:ext cx="922800" cy="44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latin typeface="Syncopate"/>
                  <a:ea typeface="Syncopate"/>
                  <a:cs typeface="Syncopate"/>
                  <a:sym typeface="Syncopate"/>
                </a:rPr>
                <a:t>Plan</a:t>
              </a:r>
              <a:endParaRPr b="1">
                <a:latin typeface="Syncopate"/>
                <a:ea typeface="Syncopate"/>
                <a:cs typeface="Syncopate"/>
                <a:sym typeface="Syncopate"/>
              </a:endParaRPr>
            </a:p>
          </p:txBody>
        </p:sp>
      </p:grpSp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l="43282" t="16263" r="44854" b="75068"/>
          <a:stretch/>
        </p:blipFill>
        <p:spPr>
          <a:xfrm>
            <a:off x="8019303" y="3773050"/>
            <a:ext cx="814926" cy="44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 rotWithShape="1">
          <a:blip r:embed="rId4">
            <a:alphaModFix/>
          </a:blip>
          <a:srcRect l="43158" t="34316" r="44979" b="60091"/>
          <a:stretch/>
        </p:blipFill>
        <p:spPr>
          <a:xfrm>
            <a:off x="8019303" y="4122975"/>
            <a:ext cx="814926" cy="287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4">
            <a:alphaModFix/>
          </a:blip>
          <a:srcRect l="42510" t="51391" r="44927" b="43016"/>
          <a:stretch/>
        </p:blipFill>
        <p:spPr>
          <a:xfrm>
            <a:off x="7995328" y="4410588"/>
            <a:ext cx="862876" cy="287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 rotWithShape="1">
          <a:blip r:embed="rId4">
            <a:alphaModFix/>
          </a:blip>
          <a:srcRect l="43257" t="69398" r="44879" b="25009"/>
          <a:stretch/>
        </p:blipFill>
        <p:spPr>
          <a:xfrm>
            <a:off x="8019303" y="4698200"/>
            <a:ext cx="814926" cy="28762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3"/>
          <p:cNvSpPr txBox="1"/>
          <p:nvPr/>
        </p:nvSpPr>
        <p:spPr>
          <a:xfrm>
            <a:off x="2838223" y="97374"/>
            <a:ext cx="4214332" cy="6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 u="sng" dirty="0" smtClean="0">
                <a:latin typeface="Syncopate"/>
                <a:ea typeface="Syncopate"/>
                <a:cs typeface="Syncopate"/>
                <a:sym typeface="Syncopate"/>
              </a:rPr>
              <a:t>Foods 9 </a:t>
            </a:r>
            <a:br>
              <a:rPr lang="en" sz="2300" b="1" u="sng" dirty="0" smtClean="0">
                <a:latin typeface="Syncopate"/>
                <a:ea typeface="Syncopate"/>
                <a:cs typeface="Syncopate"/>
                <a:sym typeface="Syncopate"/>
              </a:rPr>
            </a:br>
            <a:r>
              <a:rPr lang="en" sz="500" b="1" u="sng" dirty="0" smtClean="0">
                <a:latin typeface="Syncopate"/>
                <a:ea typeface="Syncopate"/>
                <a:cs typeface="Syncopate"/>
                <a:sym typeface="Syncopate"/>
              </a:rPr>
              <a:t/>
            </a:r>
            <a:br>
              <a:rPr lang="en" sz="500" b="1" u="sng" dirty="0" smtClean="0">
                <a:latin typeface="Syncopate"/>
                <a:ea typeface="Syncopate"/>
                <a:cs typeface="Syncopate"/>
                <a:sym typeface="Syncopate"/>
              </a:rPr>
            </a:br>
            <a:r>
              <a:rPr lang="en" sz="2300" b="1" dirty="0" smtClean="0">
                <a:latin typeface="Syncopate"/>
                <a:ea typeface="Syncopate"/>
                <a:cs typeface="Syncopate"/>
                <a:sym typeface="Syncopate"/>
              </a:rPr>
              <a:t>Scones</a:t>
            </a:r>
            <a:r>
              <a:rPr lang="en" sz="2300" b="1" dirty="0">
                <a:latin typeface="Syncopate"/>
                <a:ea typeface="Syncopate"/>
                <a:cs typeface="Syncopate"/>
                <a:sym typeface="Syncopate"/>
              </a:rPr>
              <a:t> </a:t>
            </a:r>
            <a:r>
              <a:rPr lang="en" sz="2300" b="1" dirty="0" smtClean="0">
                <a:latin typeface="Syncopate"/>
                <a:ea typeface="Syncopate"/>
                <a:cs typeface="Syncopate"/>
                <a:sym typeface="Syncopate"/>
              </a:rPr>
              <a:t>Design </a:t>
            </a:r>
            <a:r>
              <a:rPr lang="en" sz="2300" b="1" dirty="0">
                <a:latin typeface="Syncopate"/>
                <a:ea typeface="Syncopate"/>
                <a:cs typeface="Syncopate"/>
                <a:sym typeface="Syncopate"/>
              </a:rPr>
              <a:t>Challenge</a:t>
            </a:r>
            <a:endParaRPr sz="2300" b="1" dirty="0">
              <a:latin typeface="Syncopate"/>
              <a:ea typeface="Syncopate"/>
              <a:cs typeface="Syncopate"/>
              <a:sym typeface="Syncopat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823654" y="1387721"/>
            <a:ext cx="4940731" cy="55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u="sng" dirty="0" smtClean="0">
                <a:latin typeface="Corsiva"/>
                <a:ea typeface="Corsiva"/>
                <a:cs typeface="Corsiva"/>
                <a:sym typeface="Corsiva"/>
              </a:rPr>
              <a:t>Step 1</a:t>
            </a:r>
            <a:r>
              <a:rPr lang="en" sz="2400" b="1" dirty="0" smtClean="0">
                <a:latin typeface="Corsiva"/>
                <a:ea typeface="Corsiva"/>
                <a:cs typeface="Corsiva"/>
                <a:sym typeface="Corsiva"/>
              </a:rPr>
              <a:t> -  Get to know ingredient jobs</a:t>
            </a:r>
            <a:r>
              <a:rPr lang="en" sz="2400" b="1" u="sng" dirty="0" smtClean="0">
                <a:latin typeface="Corsiva"/>
                <a:ea typeface="Corsiva"/>
                <a:cs typeface="Corsiva"/>
                <a:sym typeface="Corsiva"/>
              </a:rPr>
              <a:t> </a:t>
            </a:r>
            <a:br>
              <a:rPr lang="en" sz="2400" b="1" u="sng" dirty="0" smtClean="0">
                <a:latin typeface="Corsiva"/>
                <a:ea typeface="Corsiva"/>
                <a:cs typeface="Corsiva"/>
                <a:sym typeface="Corsiva"/>
              </a:rPr>
            </a:br>
            <a:r>
              <a:rPr lang="en" sz="2400" b="1" dirty="0" smtClean="0">
                <a:latin typeface="Corsiva"/>
                <a:ea typeface="Corsiva"/>
                <a:cs typeface="Corsiva"/>
                <a:sym typeface="Corsiva"/>
              </a:rPr>
              <a:t>               AND how to handle them.</a:t>
            </a:r>
            <a:endParaRPr sz="2400" b="1" dirty="0">
              <a:latin typeface="Corsiva"/>
              <a:ea typeface="Corsiva"/>
              <a:cs typeface="Corsiva"/>
              <a:sym typeface="Corsiva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733037" y="2291517"/>
            <a:ext cx="6410963" cy="2788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Research or in class answer: “How do I make sure to ...”</a:t>
            </a:r>
            <a:r>
              <a:rPr lang="en" b="1" dirty="0" smtClean="0"/>
              <a:t> </a:t>
            </a:r>
            <a:br>
              <a:rPr lang="en" b="1" dirty="0" smtClean="0"/>
            </a:br>
            <a:endParaRPr lang="en" sz="400" b="1" dirty="0" smtClean="0"/>
          </a:p>
          <a:p>
            <a:pPr lvl="0"/>
            <a:r>
              <a:rPr lang="en" dirty="0" smtClean="0"/>
              <a:t>…</a:t>
            </a:r>
            <a:r>
              <a:rPr lang="en" dirty="0" smtClean="0"/>
              <a:t>limit </a:t>
            </a:r>
            <a:r>
              <a:rPr lang="en" dirty="0"/>
              <a:t>gluten </a:t>
            </a:r>
            <a:r>
              <a:rPr lang="en" dirty="0" smtClean="0"/>
              <a:t>production in the flour to avoid toughness ? </a:t>
            </a:r>
            <a:r>
              <a:rPr lang="en-CA" dirty="0" smtClean="0"/>
              <a:t>________________________</a:t>
            </a:r>
            <a:br>
              <a:rPr lang="en-CA" dirty="0" smtClean="0"/>
            </a:br>
            <a:r>
              <a:rPr lang="en-CA" dirty="0" smtClean="0"/>
              <a:t> </a:t>
            </a:r>
            <a:endParaRPr lang="en-CA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…</a:t>
            </a:r>
            <a:r>
              <a:rPr lang="en" dirty="0" smtClean="0"/>
              <a:t>mix wet / dry </a:t>
            </a:r>
            <a:r>
              <a:rPr lang="en-CA" dirty="0" smtClean="0"/>
              <a:t>ingredients ?    ________________________ </a:t>
            </a:r>
            <a:br>
              <a:rPr lang="en-CA" dirty="0" smtClean="0"/>
            </a:br>
            <a:endParaRPr dirty="0"/>
          </a:p>
          <a:p>
            <a:pPr lvl="0"/>
            <a:r>
              <a:rPr lang="en" dirty="0" smtClean="0"/>
              <a:t>…cut in </a:t>
            </a:r>
            <a:r>
              <a:rPr lang="en" dirty="0" smtClean="0"/>
              <a:t>cold fat?</a:t>
            </a:r>
            <a:r>
              <a:rPr lang="en" dirty="0"/>
              <a:t> </a:t>
            </a:r>
            <a:r>
              <a:rPr lang="en" dirty="0" smtClean="0"/>
              <a:t>       </a:t>
            </a:r>
            <a:r>
              <a:rPr lang="en-CA" dirty="0" smtClean="0"/>
              <a:t>________________________ </a:t>
            </a:r>
            <a:br>
              <a:rPr lang="en-CA" dirty="0" smtClean="0"/>
            </a:br>
            <a:endParaRPr dirty="0"/>
          </a:p>
          <a:p>
            <a:r>
              <a:rPr lang="en" dirty="0" smtClean="0"/>
              <a:t>…fold together all to get flaky </a:t>
            </a:r>
            <a:r>
              <a:rPr lang="en" dirty="0" smtClean="0"/>
              <a:t>layers </a:t>
            </a:r>
            <a:r>
              <a:rPr lang="en-CA" dirty="0" smtClean="0"/>
              <a:t>____________________</a:t>
            </a:r>
            <a:br>
              <a:rPr lang="en-CA" dirty="0" smtClean="0"/>
            </a:br>
            <a:r>
              <a:rPr lang="en-CA" dirty="0" smtClean="0"/>
              <a:t> </a:t>
            </a:r>
            <a:endParaRPr lang="en-CA" dirty="0"/>
          </a:p>
          <a:p>
            <a:pPr lvl="0"/>
            <a:r>
              <a:rPr lang="en-CA" dirty="0" smtClean="0"/>
              <a:t>… bind the ingredients so it doesn’t fall </a:t>
            </a:r>
            <a:r>
              <a:rPr lang="en-CA" dirty="0" smtClean="0"/>
              <a:t>apart (binding ‘agent’)?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______________________</a:t>
            </a:r>
            <a:br>
              <a:rPr lang="en-CA" dirty="0"/>
            </a:b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26247" y="2497565"/>
            <a:ext cx="1242600" cy="130229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/>
        </p:nvSpPr>
        <p:spPr>
          <a:xfrm>
            <a:off x="254916" y="2689508"/>
            <a:ext cx="2919000" cy="8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Name(s</a:t>
            </a:r>
            <a:r>
              <a:rPr lang="en" b="1" dirty="0" smtClean="0"/>
              <a:t>) of </a:t>
            </a:r>
            <a:br>
              <a:rPr lang="en" b="1" dirty="0" smtClean="0"/>
            </a:br>
            <a:r>
              <a:rPr lang="en" b="1" dirty="0" smtClean="0"/>
              <a:t>plan contributors:</a:t>
            </a:r>
            <a:endParaRPr b="1" dirty="0"/>
          </a:p>
        </p:txBody>
      </p:sp>
      <p:sp>
        <p:nvSpPr>
          <p:cNvPr id="2" name="Rounded Rectangle 1"/>
          <p:cNvSpPr/>
          <p:nvPr/>
        </p:nvSpPr>
        <p:spPr>
          <a:xfrm>
            <a:off x="180109" y="2690249"/>
            <a:ext cx="2105891" cy="219347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7875861" y="1501899"/>
            <a:ext cx="1058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Planning</a:t>
            </a:r>
            <a:br>
              <a:rPr lang="en-CA" b="1" dirty="0" smtClean="0"/>
            </a:br>
            <a:r>
              <a:rPr lang="en-CA" b="1" dirty="0" smtClean="0"/>
              <a:t>Questions</a:t>
            </a:r>
            <a:endParaRPr lang="en-CA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751094" y="2199781"/>
            <a:ext cx="0" cy="2739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/>
        </p:nvSpPr>
        <p:spPr>
          <a:xfrm>
            <a:off x="0" y="0"/>
            <a:ext cx="1520400" cy="5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rPr>
              <a:t>Create</a:t>
            </a:r>
            <a:endParaRPr/>
          </a:p>
        </p:txBody>
      </p:sp>
      <p:sp>
        <p:nvSpPr>
          <p:cNvPr id="73" name="Google Shape;73;p14"/>
          <p:cNvSpPr txBox="1"/>
          <p:nvPr/>
        </p:nvSpPr>
        <p:spPr>
          <a:xfrm>
            <a:off x="1914218" y="101334"/>
            <a:ext cx="4992272" cy="5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dk1"/>
                </a:solidFill>
                <a:latin typeface="Syncopate"/>
                <a:ea typeface="Syncopate"/>
                <a:cs typeface="Syncopate"/>
                <a:sym typeface="Syncopate"/>
              </a:rPr>
              <a:t>Complimentary </a:t>
            </a:r>
            <a:r>
              <a:rPr lang="en" b="1" dirty="0" smtClean="0">
                <a:solidFill>
                  <a:schemeClr val="dk1"/>
                </a:solidFill>
                <a:latin typeface="Syncopate"/>
                <a:ea typeface="Syncopate"/>
                <a:cs typeface="Syncopate"/>
                <a:sym typeface="Syncopate"/>
              </a:rPr>
              <a:t>flavour Profiles:</a:t>
            </a:r>
            <a:br>
              <a:rPr lang="en" b="1" dirty="0" smtClean="0">
                <a:solidFill>
                  <a:schemeClr val="dk1"/>
                </a:solidFill>
                <a:latin typeface="Syncopate"/>
                <a:ea typeface="Syncopate"/>
                <a:cs typeface="Syncopate"/>
                <a:sym typeface="Syncopate"/>
              </a:rPr>
            </a:br>
            <a:r>
              <a:rPr lang="en" b="1" dirty="0" smtClean="0">
                <a:solidFill>
                  <a:schemeClr val="dk1"/>
                </a:solidFill>
                <a:latin typeface="Syncopate"/>
                <a:ea typeface="Syncopate"/>
                <a:cs typeface="Syncopate"/>
                <a:sym typeface="Syncopate"/>
              </a:rPr>
              <a:t>What works together?</a:t>
            </a:r>
            <a:endParaRPr dirty="0">
              <a:latin typeface="Syncopate"/>
              <a:ea typeface="Syncopate"/>
              <a:cs typeface="Syncopate"/>
              <a:sym typeface="Syncopate"/>
            </a:endParaRPr>
          </a:p>
        </p:txBody>
      </p:sp>
      <p:grpSp>
        <p:nvGrpSpPr>
          <p:cNvPr id="74" name="Google Shape;74;p14"/>
          <p:cNvGrpSpPr/>
          <p:nvPr/>
        </p:nvGrpSpPr>
        <p:grpSpPr>
          <a:xfrm>
            <a:off x="5054875" y="695050"/>
            <a:ext cx="4005000" cy="4334475"/>
            <a:chOff x="4267675" y="695050"/>
            <a:chExt cx="4005000" cy="4334475"/>
          </a:xfrm>
        </p:grpSpPr>
        <p:sp>
          <p:nvSpPr>
            <p:cNvPr id="75" name="Google Shape;75;p14"/>
            <p:cNvSpPr/>
            <p:nvPr/>
          </p:nvSpPr>
          <p:spPr>
            <a:xfrm>
              <a:off x="4267675" y="695050"/>
              <a:ext cx="4005000" cy="4302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6" name="Google Shape;76;p14"/>
            <p:cNvCxnSpPr/>
            <p:nvPr/>
          </p:nvCxnSpPr>
          <p:spPr>
            <a:xfrm>
              <a:off x="5592820" y="722125"/>
              <a:ext cx="25500" cy="4307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77" name="Google Shape;77;p14"/>
          <p:cNvGrpSpPr/>
          <p:nvPr/>
        </p:nvGrpSpPr>
        <p:grpSpPr>
          <a:xfrm>
            <a:off x="87375" y="695050"/>
            <a:ext cx="4005000" cy="4334475"/>
            <a:chOff x="4267675" y="695050"/>
            <a:chExt cx="4005000" cy="4334475"/>
          </a:xfrm>
        </p:grpSpPr>
        <p:sp>
          <p:nvSpPr>
            <p:cNvPr id="78" name="Google Shape;78;p14"/>
            <p:cNvSpPr/>
            <p:nvPr/>
          </p:nvSpPr>
          <p:spPr>
            <a:xfrm>
              <a:off x="4267675" y="695050"/>
              <a:ext cx="4005000" cy="43026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9" name="Google Shape;79;p14"/>
            <p:cNvCxnSpPr/>
            <p:nvPr/>
          </p:nvCxnSpPr>
          <p:spPr>
            <a:xfrm>
              <a:off x="5523550" y="722125"/>
              <a:ext cx="25500" cy="4307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80" name="Google Shape;80;p14"/>
          <p:cNvSpPr/>
          <p:nvPr/>
        </p:nvSpPr>
        <p:spPr>
          <a:xfrm>
            <a:off x="3635625" y="1084525"/>
            <a:ext cx="1761300" cy="3039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4"/>
          <p:cNvSpPr/>
          <p:nvPr/>
        </p:nvSpPr>
        <p:spPr>
          <a:xfrm>
            <a:off x="3635625" y="2022263"/>
            <a:ext cx="1761300" cy="3039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4"/>
          <p:cNvSpPr/>
          <p:nvPr/>
        </p:nvSpPr>
        <p:spPr>
          <a:xfrm>
            <a:off x="3635625" y="3105700"/>
            <a:ext cx="1761300" cy="3039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4"/>
          <p:cNvSpPr/>
          <p:nvPr/>
        </p:nvSpPr>
        <p:spPr>
          <a:xfrm>
            <a:off x="3635625" y="4100450"/>
            <a:ext cx="1761300" cy="3039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4"/>
          <p:cNvSpPr txBox="1"/>
          <p:nvPr/>
        </p:nvSpPr>
        <p:spPr>
          <a:xfrm>
            <a:off x="190025" y="729925"/>
            <a:ext cx="1026300" cy="3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Ingredient</a:t>
            </a:r>
            <a:endParaRPr/>
          </a:p>
        </p:txBody>
      </p:sp>
      <p:sp>
        <p:nvSpPr>
          <p:cNvPr id="85" name="Google Shape;85;p14"/>
          <p:cNvSpPr txBox="1"/>
          <p:nvPr/>
        </p:nvSpPr>
        <p:spPr>
          <a:xfrm>
            <a:off x="5115900" y="729925"/>
            <a:ext cx="1026300" cy="3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Ingredient</a:t>
            </a:r>
            <a:endParaRPr dirty="0"/>
          </a:p>
        </p:txBody>
      </p:sp>
      <p:sp>
        <p:nvSpPr>
          <p:cNvPr id="86" name="Google Shape;86;p14"/>
          <p:cNvSpPr txBox="1"/>
          <p:nvPr/>
        </p:nvSpPr>
        <p:spPr>
          <a:xfrm>
            <a:off x="1811903" y="729925"/>
            <a:ext cx="1520400" cy="3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Flavour Profile</a:t>
            </a:r>
            <a:endParaRPr/>
          </a:p>
        </p:txBody>
      </p:sp>
      <p:sp>
        <p:nvSpPr>
          <p:cNvPr id="87" name="Google Shape;87;p14"/>
          <p:cNvSpPr txBox="1"/>
          <p:nvPr/>
        </p:nvSpPr>
        <p:spPr>
          <a:xfrm>
            <a:off x="7165728" y="729925"/>
            <a:ext cx="1520400" cy="3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Flavour Profile</a:t>
            </a:r>
            <a:endParaRPr/>
          </a:p>
        </p:txBody>
      </p:sp>
      <p:sp>
        <p:nvSpPr>
          <p:cNvPr id="88" name="Google Shape;88;p14"/>
          <p:cNvSpPr txBox="1"/>
          <p:nvPr/>
        </p:nvSpPr>
        <p:spPr>
          <a:xfrm>
            <a:off x="83550" y="1084525"/>
            <a:ext cx="1189800" cy="3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veat"/>
                <a:ea typeface="Caveat"/>
                <a:cs typeface="Caveat"/>
                <a:sym typeface="Caveat"/>
              </a:rPr>
              <a:t>Cayenne Pepper</a:t>
            </a:r>
            <a:endParaRPr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9" name="Google Shape;89;p14"/>
          <p:cNvSpPr txBox="1"/>
          <p:nvPr/>
        </p:nvSpPr>
        <p:spPr>
          <a:xfrm>
            <a:off x="1741425" y="1084525"/>
            <a:ext cx="1894200" cy="3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veat"/>
                <a:ea typeface="Caveat"/>
                <a:cs typeface="Caveat"/>
                <a:sym typeface="Caveat"/>
              </a:rPr>
              <a:t>Hot, Pungent, Bite, Foral</a:t>
            </a:r>
            <a:endParaRPr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6544225" y="1059175"/>
            <a:ext cx="2330700" cy="3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veat"/>
                <a:ea typeface="Caveat"/>
                <a:cs typeface="Caveat"/>
                <a:sym typeface="Caveat"/>
              </a:rPr>
              <a:t>Earthy, Roasted, Bitter</a:t>
            </a:r>
            <a:endParaRPr>
              <a:latin typeface="Caveat"/>
              <a:ea typeface="Caveat"/>
              <a:cs typeface="Caveat"/>
              <a:sym typeface="Cave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5300500" y="1069829"/>
            <a:ext cx="1189800" cy="3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aveat"/>
                <a:ea typeface="Caveat"/>
                <a:cs typeface="Caveat"/>
                <a:sym typeface="Caveat"/>
              </a:rPr>
              <a:t>Dark Chocolate</a:t>
            </a:r>
            <a:endParaRPr dirty="0"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/>
        </p:nvSpPr>
        <p:spPr>
          <a:xfrm>
            <a:off x="331350" y="721350"/>
            <a:ext cx="3861300" cy="43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Apples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 Allspice, Anise, Caraway Seed, Cardamom, Cinnamon, Cloves, Ginger, Nutmeg, Almond Extract, Lemon Extract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Bananas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 Allspice, Cinnamon, Ginger, Nutmeg, Rum Flavoring, Vanilla Extract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Cherries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 Allspice, Almond Extract, Brandy Flavoring, Cinnamon, Cloves, Mace, Mint, Nutmeg, Rum Extract, Vanilla Extract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Cranberries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 Allspice, Cinnamon, Cloves, Ginger, Nutmeg, Almond Extract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Grapefruit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 Cinnamon, Ginger, Orange Extract, Mint Extract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Grapes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 Allspice, Cinnamon, Cloves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Melons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 Cardamom, Ginger, Lemon, Mint or Mint Extract, Lime Extract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5"/>
          <p:cNvSpPr txBox="1"/>
          <p:nvPr/>
        </p:nvSpPr>
        <p:spPr>
          <a:xfrm>
            <a:off x="4644025" y="786300"/>
            <a:ext cx="4331100" cy="42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30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Oranges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 Allspice, Anise, Cinnamon, Cloves, Nutmeg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Peaches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 Allspice, Almond Extract, Brandy Flavoring, Cinnamon, Cloves, Ginger, Nutmeg, Rum Flavoring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Pears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 Allspice, Anise, Cinnamon, Maple Flavoring, Mint, Mint Extract, Nutmeg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Pineapple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 Cardamom, Cinnamon, Coriander, Nutmeg, Lemon Extract, Lime Extract, Mint Extract, Vanilla Extract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Plums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Allspice, Almond Extract, Cinnamon, Cloves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Prunes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 Allspice, Almond Extract, Anise, Cinnamon, Cloves, Ginger, Lemon Extract, Nutmeg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Rhubarb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 Cinnamon, Ginger, Nutmeg, Vanilla Extract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>
                <a:solidFill>
                  <a:schemeClr val="dk1"/>
                </a:solidFill>
                <a:highlight>
                  <a:srgbClr val="FFFFFF"/>
                </a:highlight>
              </a:rPr>
              <a:t>Strawberries</a:t>
            </a: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  Cinnamon, Vanilla Extract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98" name="Google Shape;98;p15"/>
          <p:cNvSpPr txBox="1"/>
          <p:nvPr/>
        </p:nvSpPr>
        <p:spPr>
          <a:xfrm>
            <a:off x="1094975" y="123600"/>
            <a:ext cx="7342200" cy="8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Syncopate"/>
                <a:ea typeface="Syncopate"/>
                <a:cs typeface="Syncopate"/>
                <a:sym typeface="Syncopate"/>
              </a:rPr>
              <a:t>Examples of Complimentary Fruits and Spices </a:t>
            </a:r>
            <a:endParaRPr b="1">
              <a:latin typeface="Syncopate"/>
              <a:ea typeface="Syncopate"/>
              <a:cs typeface="Syncopate"/>
              <a:sym typeface="Syncopat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/>
          <p:nvPr/>
        </p:nvSpPr>
        <p:spPr>
          <a:xfrm>
            <a:off x="35950" y="695050"/>
            <a:ext cx="2831700" cy="4302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6"/>
          <p:cNvSpPr txBox="1"/>
          <p:nvPr/>
        </p:nvSpPr>
        <p:spPr>
          <a:xfrm>
            <a:off x="47950" y="47950"/>
            <a:ext cx="1593900" cy="6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rPr>
              <a:t>Create</a:t>
            </a:r>
            <a:endParaRPr sz="2400" b="1" dirty="0">
              <a:solidFill>
                <a:schemeClr val="dk1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105" name="Google Shape;105;p16"/>
          <p:cNvSpPr/>
          <p:nvPr/>
        </p:nvSpPr>
        <p:spPr>
          <a:xfrm>
            <a:off x="1571500" y="1787250"/>
            <a:ext cx="1141800" cy="126840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6"/>
          <p:cNvSpPr/>
          <p:nvPr/>
        </p:nvSpPr>
        <p:spPr>
          <a:xfrm>
            <a:off x="1571500" y="718300"/>
            <a:ext cx="1141800" cy="972000"/>
          </a:xfrm>
          <a:prstGeom prst="downArrowCallout">
            <a:avLst>
              <a:gd name="adj1" fmla="val 15361"/>
              <a:gd name="adj2" fmla="val 25000"/>
              <a:gd name="adj3" fmla="val 25000"/>
              <a:gd name="adj4" fmla="val 64977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6"/>
          <p:cNvSpPr/>
          <p:nvPr/>
        </p:nvSpPr>
        <p:spPr>
          <a:xfrm>
            <a:off x="191800" y="3055650"/>
            <a:ext cx="2542200" cy="1593900"/>
          </a:xfrm>
          <a:prstGeom prst="roundRect">
            <a:avLst>
              <a:gd name="adj" fmla="val 15744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6"/>
          <p:cNvSpPr txBox="1"/>
          <p:nvPr/>
        </p:nvSpPr>
        <p:spPr>
          <a:xfrm>
            <a:off x="311650" y="2973250"/>
            <a:ext cx="2744400" cy="8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Mix </a:t>
            </a:r>
            <a:r>
              <a:rPr lang="en"/>
              <a:t>dry with optional fillings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Cut cold </a:t>
            </a:r>
            <a:r>
              <a:rPr lang="en"/>
              <a:t>fat into dry</a:t>
            </a:r>
            <a:r>
              <a:rPr lang="en" b="1"/>
              <a:t> 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Add cold </a:t>
            </a:r>
            <a:r>
              <a:rPr lang="en"/>
              <a:t>liquids</a:t>
            </a:r>
            <a:r>
              <a:rPr lang="en" b="1"/>
              <a:t> </a:t>
            </a:r>
            <a:r>
              <a:rPr lang="en"/>
              <a:t>into dry ingredients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Fold all </a:t>
            </a:r>
            <a:r>
              <a:rPr lang="en" i="1" u="sng"/>
              <a:t>just </a:t>
            </a:r>
            <a:r>
              <a:rPr lang="en"/>
              <a:t>until combined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/>
              <a:t>Don’t overmix!</a:t>
            </a:r>
            <a:r>
              <a:rPr lang="en"/>
              <a:t> </a:t>
            </a:r>
            <a:endParaRPr/>
          </a:p>
        </p:txBody>
      </p:sp>
      <p:sp>
        <p:nvSpPr>
          <p:cNvPr id="109" name="Google Shape;109;p16"/>
          <p:cNvSpPr/>
          <p:nvPr/>
        </p:nvSpPr>
        <p:spPr>
          <a:xfrm>
            <a:off x="3086400" y="407350"/>
            <a:ext cx="5486100" cy="1797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6"/>
          <p:cNvSpPr txBox="1"/>
          <p:nvPr/>
        </p:nvSpPr>
        <p:spPr>
          <a:xfrm>
            <a:off x="3173725" y="47950"/>
            <a:ext cx="2337000" cy="3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Ingredient list in </a:t>
            </a:r>
            <a:r>
              <a:rPr lang="en" i="1" u="sng"/>
              <a:t>metric</a:t>
            </a:r>
            <a:endParaRPr i="1" u="sng"/>
          </a:p>
        </p:txBody>
      </p:sp>
      <p:sp>
        <p:nvSpPr>
          <p:cNvPr id="111" name="Google Shape;111;p16"/>
          <p:cNvSpPr/>
          <p:nvPr/>
        </p:nvSpPr>
        <p:spPr>
          <a:xfrm>
            <a:off x="3086400" y="2540250"/>
            <a:ext cx="5758200" cy="26247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6"/>
          <p:cNvSpPr txBox="1"/>
          <p:nvPr/>
        </p:nvSpPr>
        <p:spPr>
          <a:xfrm>
            <a:off x="3086400" y="2226150"/>
            <a:ext cx="2001300" cy="3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Preparation Method:</a:t>
            </a:r>
            <a:endParaRPr/>
          </a:p>
        </p:txBody>
      </p:sp>
      <p:sp>
        <p:nvSpPr>
          <p:cNvPr id="113" name="Google Shape;113;p16"/>
          <p:cNvSpPr/>
          <p:nvPr/>
        </p:nvSpPr>
        <p:spPr>
          <a:xfrm rot="-5400000">
            <a:off x="199400" y="1571750"/>
            <a:ext cx="1141800" cy="1427400"/>
          </a:xfrm>
          <a:prstGeom prst="downArrowCallout">
            <a:avLst>
              <a:gd name="adj1" fmla="val 31216"/>
              <a:gd name="adj2" fmla="val 25000"/>
              <a:gd name="adj3" fmla="val 25000"/>
              <a:gd name="adj4" fmla="val 64977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6"/>
          <p:cNvSpPr txBox="1"/>
          <p:nvPr/>
        </p:nvSpPr>
        <p:spPr>
          <a:xfrm>
            <a:off x="56600" y="1877000"/>
            <a:ext cx="1141800" cy="6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Wet Ingredients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6"/>
          <p:cNvSpPr txBox="1"/>
          <p:nvPr/>
        </p:nvSpPr>
        <p:spPr>
          <a:xfrm>
            <a:off x="1658950" y="780742"/>
            <a:ext cx="1141800" cy="6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Cut fat in dry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6"/>
          <p:cNvSpPr txBox="1"/>
          <p:nvPr/>
        </p:nvSpPr>
        <p:spPr>
          <a:xfrm>
            <a:off x="1592200" y="1714538"/>
            <a:ext cx="1275300" cy="9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Dry Ingredients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+"/>
            </a:pPr>
            <a:r>
              <a:rPr lang="en">
                <a:solidFill>
                  <a:schemeClr val="dk1"/>
                </a:solidFill>
              </a:rPr>
              <a:t>option fillings 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/>
          <p:nvPr/>
        </p:nvSpPr>
        <p:spPr>
          <a:xfrm>
            <a:off x="179775" y="275351"/>
            <a:ext cx="1198500" cy="8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rPr>
              <a:t>Assess</a:t>
            </a:r>
            <a:endParaRPr sz="2400" b="1" dirty="0">
              <a:solidFill>
                <a:schemeClr val="dk1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122" name="Google Shape;122;p17"/>
          <p:cNvSpPr txBox="1"/>
          <p:nvPr/>
        </p:nvSpPr>
        <p:spPr>
          <a:xfrm>
            <a:off x="5720925" y="426275"/>
            <a:ext cx="3127800" cy="64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qualities does your scones have?  Draw and/or describe</a:t>
            </a:r>
            <a:endParaRPr dirty="0"/>
          </a:p>
        </p:txBody>
      </p:sp>
      <p:sp>
        <p:nvSpPr>
          <p:cNvPr id="123" name="Google Shape;123;p17"/>
          <p:cNvSpPr/>
          <p:nvPr/>
        </p:nvSpPr>
        <p:spPr>
          <a:xfrm rot="10800000">
            <a:off x="0" y="956750"/>
            <a:ext cx="2816400" cy="17856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7"/>
          <p:cNvSpPr txBox="1"/>
          <p:nvPr/>
        </p:nvSpPr>
        <p:spPr>
          <a:xfrm>
            <a:off x="-89775" y="2169150"/>
            <a:ext cx="1497900" cy="8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I planned for my scones to be…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(use 5 senses)</a:t>
            </a:r>
            <a:endParaRPr sz="1100"/>
          </a:p>
        </p:txBody>
      </p:sp>
      <p:sp>
        <p:nvSpPr>
          <p:cNvPr id="125" name="Google Shape;125;p17"/>
          <p:cNvSpPr/>
          <p:nvPr/>
        </p:nvSpPr>
        <p:spPr>
          <a:xfrm>
            <a:off x="2669007" y="1016700"/>
            <a:ext cx="2816400" cy="17856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7"/>
          <p:cNvSpPr txBox="1"/>
          <p:nvPr/>
        </p:nvSpPr>
        <p:spPr>
          <a:xfrm>
            <a:off x="2681546" y="956750"/>
            <a:ext cx="1497900" cy="8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 smtClean="0"/>
              <a:t>My </a:t>
            </a:r>
            <a:r>
              <a:rPr lang="en" sz="1100" dirty="0"/>
              <a:t>scone prototype </a:t>
            </a:r>
            <a:r>
              <a:rPr lang="en" sz="1100" dirty="0" smtClean="0"/>
              <a:t>ended up</a:t>
            </a:r>
            <a:r>
              <a:rPr lang="en" sz="1100" dirty="0" smtClean="0"/>
              <a:t>… </a:t>
            </a:r>
            <a:endParaRPr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/>
              <a:t>(use 5 senses)</a:t>
            </a:r>
            <a:endParaRPr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</p:txBody>
      </p:sp>
      <p:sp>
        <p:nvSpPr>
          <p:cNvPr id="127" name="Google Shape;127;p17"/>
          <p:cNvSpPr/>
          <p:nvPr/>
        </p:nvSpPr>
        <p:spPr>
          <a:xfrm>
            <a:off x="179775" y="3067975"/>
            <a:ext cx="5129400" cy="1965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7"/>
          <p:cNvSpPr txBox="1"/>
          <p:nvPr/>
        </p:nvSpPr>
        <p:spPr>
          <a:xfrm>
            <a:off x="5572418" y="3444396"/>
            <a:ext cx="3415500" cy="8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 smtClean="0"/>
              <a:t>Between my plan and the prototype: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/>
              <a:t>Which </a:t>
            </a:r>
            <a:r>
              <a:rPr lang="en" dirty="0"/>
              <a:t>qualities are the same? </a:t>
            </a:r>
            <a:r>
              <a:rPr lang="en" dirty="0" smtClean="0"/>
              <a:t>Different</a:t>
            </a:r>
            <a:r>
              <a:rPr lang="en" dirty="0"/>
              <a:t>?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What </a:t>
            </a:r>
            <a:r>
              <a:rPr lang="en" dirty="0"/>
              <a:t>could you do differently next time to improve?</a:t>
            </a:r>
            <a:endParaRPr dirty="0"/>
          </a:p>
        </p:txBody>
      </p:sp>
      <p:cxnSp>
        <p:nvCxnSpPr>
          <p:cNvPr id="3" name="Curved Connector 2"/>
          <p:cNvCxnSpPr/>
          <p:nvPr/>
        </p:nvCxnSpPr>
        <p:spPr>
          <a:xfrm rot="5400000" flipH="1" flipV="1">
            <a:off x="122987" y="1775088"/>
            <a:ext cx="644237" cy="322173"/>
          </a:xfrm>
          <a:prstGeom prst="curvedConnector3">
            <a:avLst/>
          </a:prstGeom>
          <a:ln w="3175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" name="Curved Connector 5"/>
          <p:cNvCxnSpPr/>
          <p:nvPr/>
        </p:nvCxnSpPr>
        <p:spPr>
          <a:xfrm rot="16200000" flipH="1">
            <a:off x="3080760" y="1733693"/>
            <a:ext cx="523815" cy="159845"/>
          </a:xfrm>
          <a:prstGeom prst="curvedConnector3">
            <a:avLst/>
          </a:prstGeom>
          <a:ln w="3175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5720925" y="1055782"/>
            <a:ext cx="2981659" cy="19055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ight Brace 9"/>
          <p:cNvSpPr/>
          <p:nvPr/>
        </p:nvSpPr>
        <p:spPr>
          <a:xfrm>
            <a:off x="5322037" y="3089402"/>
            <a:ext cx="360000" cy="1922445"/>
          </a:xfrm>
          <a:prstGeom prst="rightBrace">
            <a:avLst/>
          </a:prstGeom>
          <a:ln w="28575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/>
          <p:nvPr/>
        </p:nvSpPr>
        <p:spPr>
          <a:xfrm>
            <a:off x="0" y="0"/>
            <a:ext cx="1066500" cy="7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rPr>
              <a:t>Share</a:t>
            </a:r>
            <a:endParaRPr sz="2400" b="1">
              <a:solidFill>
                <a:schemeClr val="dk1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134" name="Google Shape;134;p18"/>
          <p:cNvSpPr/>
          <p:nvPr/>
        </p:nvSpPr>
        <p:spPr>
          <a:xfrm>
            <a:off x="2248050" y="192150"/>
            <a:ext cx="3103800" cy="23796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8"/>
          <p:cNvSpPr/>
          <p:nvPr/>
        </p:nvSpPr>
        <p:spPr>
          <a:xfrm>
            <a:off x="5802150" y="2715925"/>
            <a:ext cx="3103800" cy="23796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8"/>
          <p:cNvSpPr/>
          <p:nvPr/>
        </p:nvSpPr>
        <p:spPr>
          <a:xfrm>
            <a:off x="5742125" y="192150"/>
            <a:ext cx="3103800" cy="23796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8"/>
          <p:cNvSpPr/>
          <p:nvPr/>
        </p:nvSpPr>
        <p:spPr>
          <a:xfrm>
            <a:off x="2248050" y="2715925"/>
            <a:ext cx="3103800" cy="23796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8"/>
          <p:cNvSpPr txBox="1"/>
          <p:nvPr/>
        </p:nvSpPr>
        <p:spPr>
          <a:xfrm>
            <a:off x="2376775" y="192150"/>
            <a:ext cx="3253800" cy="8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I showed strength in the following skills:</a:t>
            </a:r>
            <a:endParaRPr sz="1100"/>
          </a:p>
        </p:txBody>
      </p:sp>
      <p:sp>
        <p:nvSpPr>
          <p:cNvPr id="139" name="Google Shape;139;p18"/>
          <p:cNvSpPr/>
          <p:nvPr/>
        </p:nvSpPr>
        <p:spPr>
          <a:xfrm>
            <a:off x="5309025" y="1162475"/>
            <a:ext cx="599100" cy="407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8"/>
          <p:cNvSpPr txBox="1"/>
          <p:nvPr/>
        </p:nvSpPr>
        <p:spPr>
          <a:xfrm>
            <a:off x="5908125" y="260675"/>
            <a:ext cx="3253800" cy="8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I believe this because:</a:t>
            </a:r>
            <a:endParaRPr sz="1100"/>
          </a:p>
        </p:txBody>
      </p:sp>
      <p:sp>
        <p:nvSpPr>
          <p:cNvPr id="141" name="Google Shape;141;p18"/>
          <p:cNvSpPr txBox="1"/>
          <p:nvPr/>
        </p:nvSpPr>
        <p:spPr>
          <a:xfrm>
            <a:off x="5630575" y="963575"/>
            <a:ext cx="3253800" cy="8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I:</a:t>
            </a:r>
            <a:endParaRPr sz="1100"/>
          </a:p>
        </p:txBody>
      </p:sp>
      <p:sp>
        <p:nvSpPr>
          <p:cNvPr id="142" name="Google Shape;142;p18"/>
          <p:cNvSpPr txBox="1"/>
          <p:nvPr/>
        </p:nvSpPr>
        <p:spPr>
          <a:xfrm>
            <a:off x="2468775" y="2896825"/>
            <a:ext cx="2432700" cy="8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I would like to improve on the following skills:</a:t>
            </a:r>
            <a:endParaRPr sz="1100"/>
          </a:p>
        </p:txBody>
      </p:sp>
      <p:sp>
        <p:nvSpPr>
          <p:cNvPr id="143" name="Google Shape;143;p18"/>
          <p:cNvSpPr txBox="1"/>
          <p:nvPr/>
        </p:nvSpPr>
        <p:spPr>
          <a:xfrm>
            <a:off x="6017850" y="2896825"/>
            <a:ext cx="2888100" cy="8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The steps I will take to improve on those skills will be:</a:t>
            </a:r>
            <a:endParaRPr sz="1100"/>
          </a:p>
        </p:txBody>
      </p:sp>
      <p:sp>
        <p:nvSpPr>
          <p:cNvPr id="144" name="Google Shape;144;p18"/>
          <p:cNvSpPr/>
          <p:nvPr/>
        </p:nvSpPr>
        <p:spPr>
          <a:xfrm>
            <a:off x="5309025" y="3702025"/>
            <a:ext cx="599100" cy="407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404</Words>
  <Application>Microsoft Office PowerPoint</Application>
  <PresentationFormat>On-screen Show (16:9)</PresentationFormat>
  <Paragraphs>68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Corsiva</vt:lpstr>
      <vt:lpstr>Syncopate</vt:lpstr>
      <vt:lpstr>Arial</vt:lpstr>
      <vt:lpstr>Pacifico</vt:lpstr>
      <vt:lpstr>Caveat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Martin Dmitrieff</cp:lastModifiedBy>
  <cp:revision>4</cp:revision>
  <dcterms:modified xsi:type="dcterms:W3CDTF">2019-09-05T22:18:29Z</dcterms:modified>
</cp:coreProperties>
</file>